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8" r:id="rId1"/>
  </p:sldMasterIdLst>
  <p:sldIdLst>
    <p:sldId id="309" r:id="rId2"/>
    <p:sldId id="290" r:id="rId3"/>
    <p:sldId id="291" r:id="rId4"/>
    <p:sldId id="305" r:id="rId5"/>
    <p:sldId id="306" r:id="rId6"/>
    <p:sldId id="307" r:id="rId7"/>
    <p:sldId id="308" r:id="rId8"/>
    <p:sldId id="29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halil-ur- Rahman" initials="KR" lastIdx="3" clrIdx="0">
    <p:extLst>
      <p:ext uri="{19B8F6BF-5375-455C-9EA6-DF929625EA0E}">
        <p15:presenceInfo xmlns:p15="http://schemas.microsoft.com/office/powerpoint/2012/main" userId="2cce44ae556888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511C-69F9-4B7F-BE86-7ED4B7747BDC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73BA-1E8C-4149-A36F-6E64F46763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30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511C-69F9-4B7F-BE86-7ED4B7747BDC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73BA-1E8C-4149-A36F-6E64F4676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6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511C-69F9-4B7F-BE86-7ED4B7747BDC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73BA-1E8C-4149-A36F-6E64F4676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5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511C-69F9-4B7F-BE86-7ED4B7747BDC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73BA-1E8C-4149-A36F-6E64F4676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2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511C-69F9-4B7F-BE86-7ED4B7747BDC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73BA-1E8C-4149-A36F-6E64F46763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8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511C-69F9-4B7F-BE86-7ED4B7747BDC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73BA-1E8C-4149-A36F-6E64F4676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6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511C-69F9-4B7F-BE86-7ED4B7747BDC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73BA-1E8C-4149-A36F-6E64F4676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6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511C-69F9-4B7F-BE86-7ED4B7747BDC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73BA-1E8C-4149-A36F-6E64F4676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9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511C-69F9-4B7F-BE86-7ED4B7747BDC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73BA-1E8C-4149-A36F-6E64F4676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8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AB9511C-69F9-4B7F-BE86-7ED4B7747BDC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8673BA-1E8C-4149-A36F-6E64F4676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6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511C-69F9-4B7F-BE86-7ED4B7747BDC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73BA-1E8C-4149-A36F-6E64F4676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B9511C-69F9-4B7F-BE86-7ED4B7747BDC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C8673BA-1E8C-4149-A36F-6E64F46763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86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1751" y="2136338"/>
            <a:ext cx="1066849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BANCATAKAFUL PRESENTATION BY</a:t>
            </a:r>
            <a:b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FATOU JALLOW</a:t>
            </a:r>
            <a:b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CEO TAKAFUL GAMBIA LIMITED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05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786" y="846160"/>
            <a:ext cx="9601196" cy="873458"/>
          </a:xfrm>
        </p:spPr>
        <p:txBody>
          <a:bodyPr>
            <a:normAutofit/>
          </a:bodyPr>
          <a:lstStyle/>
          <a:p>
            <a:r>
              <a:rPr lang="en-US" sz="28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pperplate Gothic Light" panose="020E0507020206020404" pitchFamily="34" charset="0"/>
              </a:rPr>
              <a:t>BancaTakaful</a:t>
            </a:r>
            <a:endParaRPr lang="en-US" sz="2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997373"/>
            <a:ext cx="9991298" cy="4444369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HISTORY 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3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Started in France in the 80’s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3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More than 60% of life policies sold through banks.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3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Quickly spread to the rest of Europe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3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Subsequently came to Asia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3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Began in India in 2000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3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Being practiced by a large number of Indian banks; both state owned, private and foreign.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3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Most insurance companies have linkups with banks.</a:t>
            </a:r>
            <a:endParaRPr lang="en-US" sz="3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88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997373"/>
            <a:ext cx="9991298" cy="4444369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n-US" sz="5900" dirty="0" smtClean="0">
                <a:solidFill>
                  <a:srgbClr val="FF0000"/>
                </a:solidFill>
              </a:rPr>
              <a:t>BENEFITS 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5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Synergy between Bank and Takaful/Insurance company.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5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Banks have a very positive image.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5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Insurance Penetration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5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Provides quick fee based income to the Banks.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5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Enables Banks to further increase their offering and ensure customers get all their financial needs met under one roof.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5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Further enhance customer loyalty as life Takaful/insurance contracts are of a longer duration</a:t>
            </a:r>
          </a:p>
          <a:p>
            <a:pPr marL="342900" indent="-342900" algn="just">
              <a:spcBef>
                <a:spcPct val="20000"/>
              </a:spcBef>
              <a:buNone/>
            </a:pPr>
            <a:endParaRPr lang="en-US" sz="5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6786" y="846160"/>
            <a:ext cx="9601196" cy="873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normalizeH="0" baseline="0" noProof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Copperplate Gothic Light" panose="020E0507020206020404" pitchFamily="34" charset="0"/>
                <a:ea typeface="+mj-ea"/>
                <a:cs typeface="+mj-cs"/>
              </a:rPr>
              <a:t>BancaTakaful</a:t>
            </a:r>
            <a:endParaRPr kumimoji="0" lang="en-US" sz="2800" b="0" i="0" u="none" strike="noStrike" kern="1200" cap="all" spc="1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63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997373"/>
            <a:ext cx="9991298" cy="4444369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n-US" sz="11200" dirty="0" smtClean="0">
                <a:solidFill>
                  <a:srgbClr val="FF0000"/>
                </a:solidFill>
              </a:rPr>
              <a:t>FINANCIAL INSTITUTION</a:t>
            </a:r>
            <a:r>
              <a:rPr lang="en-US" sz="11200" dirty="0" smtClean="0">
                <a:solidFill>
                  <a:srgbClr val="FF0000"/>
                </a:solidFill>
              </a:rPr>
              <a:t> </a:t>
            </a:r>
            <a:r>
              <a:rPr lang="en-US" sz="11200" dirty="0" smtClean="0">
                <a:solidFill>
                  <a:srgbClr val="FF0000"/>
                </a:solidFill>
              </a:rPr>
              <a:t>BENEFITS 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1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The Bank sees </a:t>
            </a:r>
            <a:r>
              <a:rPr lang="en-US" sz="11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BancaTakaful</a:t>
            </a:r>
            <a:r>
              <a:rPr lang="en-US" sz="11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 as a way of creating a new revenue flow and its extensive branch network is efficiently used.</a:t>
            </a:r>
          </a:p>
          <a:p>
            <a:pPr>
              <a:spcAft>
                <a:spcPts val="0"/>
              </a:spcAft>
              <a:defRPr/>
            </a:pPr>
            <a:endParaRPr lang="en-US" sz="11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Univers 45 Light" pitchFamily="2" charset="0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1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Diversifies its business activities</a:t>
            </a:r>
          </a:p>
          <a:p>
            <a:pPr>
              <a:spcAft>
                <a:spcPts val="0"/>
              </a:spcAft>
              <a:defRPr/>
            </a:pPr>
            <a:endParaRPr lang="en-US" sz="11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Univers 45 Light" pitchFamily="2" charset="0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1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Covers all customers’ needs – whether financial or protection related. </a:t>
            </a:r>
          </a:p>
          <a:p>
            <a:pPr>
              <a:spcAft>
                <a:spcPts val="0"/>
              </a:spcAft>
              <a:defRPr/>
            </a:pPr>
            <a:endParaRPr lang="en-US" sz="11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Univers 45 Light" pitchFamily="2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sz="11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The distribution costs are marginal since it is the Bank’s existing employees who sell the products.</a:t>
            </a:r>
          </a:p>
          <a:p>
            <a:pPr fontAlgn="auto">
              <a:spcAft>
                <a:spcPts val="0"/>
              </a:spcAft>
              <a:defRPr/>
            </a:pPr>
            <a:endParaRPr lang="en-US" sz="11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itchFamily="34" charset="0"/>
            </a:endParaRPr>
          </a:p>
          <a:p>
            <a:pPr algn="just"/>
            <a:endParaRPr lang="en-US" sz="11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Univers 45 Light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6786" y="846160"/>
            <a:ext cx="9601196" cy="873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normalizeH="0" baseline="0" noProof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Copperplate Gothic Light" panose="020E0507020206020404" pitchFamily="34" charset="0"/>
                <a:ea typeface="+mj-ea"/>
                <a:cs typeface="+mj-cs"/>
              </a:rPr>
              <a:t>BancaTakaful</a:t>
            </a:r>
            <a:endParaRPr kumimoji="0" lang="en-US" sz="3600" b="1" i="0" u="none" strike="noStrike" kern="120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63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997373"/>
            <a:ext cx="9991298" cy="4444369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sz="3300" dirty="0" smtClean="0">
                <a:solidFill>
                  <a:srgbClr val="FF0000"/>
                </a:solidFill>
              </a:rPr>
              <a:t>TAKAFUL OPERATOR BENEFITS 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Extends its client base due to Bank’s extensive network.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Provides access to clients who were otherwise difficult to </a:t>
            </a:r>
            <a:r>
              <a:rPr lang="en-US" sz="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reach</a:t>
            </a:r>
            <a:endParaRPr lang="en-US" sz="33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Univers 45 Light" pitchFamily="2" charset="0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Varies the distribution channels.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The Takaful Company often benefits from the well-established brand image and service reliability that people attribute to Banks. 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Lower cost compared to the cost of the traditional sales representatives.</a:t>
            </a:r>
          </a:p>
          <a:p>
            <a:pPr>
              <a:spcAft>
                <a:spcPts val="0"/>
              </a:spcAft>
              <a:defRPr/>
            </a:pPr>
            <a:endParaRPr lang="en-US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Lucida Sans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3200" dirty="0" smtClean="0"/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3200" dirty="0" smtClean="0">
              <a:latin typeface="Univers 45 Light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6786" y="846160"/>
            <a:ext cx="9601196" cy="873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normalizeH="0" baseline="0" noProof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Copperplate Gothic Light" panose="020E0507020206020404" pitchFamily="34" charset="0"/>
                <a:ea typeface="+mj-ea"/>
                <a:cs typeface="+mj-cs"/>
              </a:rPr>
              <a:t>BancaTakaful</a:t>
            </a:r>
            <a:endParaRPr kumimoji="0" lang="en-US" sz="3600" b="1" i="0" u="none" strike="noStrike" kern="120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63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997373"/>
            <a:ext cx="9991298" cy="4444369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n-US" sz="11200" dirty="0" smtClean="0">
                <a:solidFill>
                  <a:srgbClr val="FF0000"/>
                </a:solidFill>
              </a:rPr>
              <a:t>BENEFITS </a:t>
            </a:r>
            <a:r>
              <a:rPr lang="en-US" sz="11200" dirty="0" smtClean="0">
                <a:solidFill>
                  <a:srgbClr val="FF0000"/>
                </a:solidFill>
              </a:rPr>
              <a:t>TO THE</a:t>
            </a:r>
            <a:r>
              <a:rPr lang="en-US" sz="11200" dirty="0" smtClean="0">
                <a:solidFill>
                  <a:srgbClr val="FF0000"/>
                </a:solidFill>
              </a:rPr>
              <a:t> CUSTOMER</a:t>
            </a:r>
            <a:endParaRPr lang="en-US" sz="5900" dirty="0" smtClean="0">
              <a:solidFill>
                <a:srgbClr val="FF0000"/>
              </a:solidFill>
            </a:endParaRPr>
          </a:p>
          <a:p>
            <a:pPr marL="342900" indent="-342900" algn="just">
              <a:spcBef>
                <a:spcPct val="20000"/>
              </a:spcBef>
              <a:buNone/>
            </a:pPr>
            <a:endParaRPr lang="en-US" sz="2400" dirty="0" smtClean="0">
              <a:latin typeface="Univers 45 Light" pitchFamily="2" charset="0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1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</a:rPr>
              <a:t>The client enjoys greater access to all financial services from the Bank including protection – “One Stop Shop” or “Islamic Financial Supermarket”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1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itchFamily="34" charset="0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1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</a:rPr>
              <a:t>The client benefits from cheaper Takaful products than through traditional channels.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1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itchFamily="34" charset="0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1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</a:rPr>
              <a:t>Contribution payment methods are simplified since they are collected directly from Bank accounts.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1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342900" indent="-342900" algn="just">
              <a:spcBef>
                <a:spcPct val="20000"/>
              </a:spcBef>
              <a:buNone/>
            </a:pPr>
            <a:r>
              <a:rPr lang="en-US" sz="11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.</a:t>
            </a:r>
            <a:endParaRPr lang="en-US" sz="11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6786" y="846160"/>
            <a:ext cx="9601196" cy="873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normalizeH="0" baseline="0" noProof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Copperplate Gothic Light" panose="020E0507020206020404" pitchFamily="34" charset="0"/>
                <a:ea typeface="+mj-ea"/>
                <a:cs typeface="+mj-cs"/>
              </a:rPr>
              <a:t>BancaTakaful</a:t>
            </a:r>
            <a:endParaRPr kumimoji="0" lang="en-US" sz="3600" b="0" i="0" u="none" strike="noStrike" kern="1200" cap="all" spc="1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63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997373"/>
            <a:ext cx="9991298" cy="44443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BANCATAKAFUL MODELS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DIRECT BANCATAKAFUL MODEL.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Univers 45 Light" pitchFamily="2" charset="0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IN-DIRECT BANCATAKAFUL MODEL 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6786" y="846160"/>
            <a:ext cx="9601196" cy="873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10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pperplate Gothic Light" panose="020E0507020206020404" pitchFamily="34" charset="0"/>
                <a:ea typeface="+mj-ea"/>
                <a:cs typeface="+mj-cs"/>
              </a:rPr>
              <a:t>BancaTakaful</a:t>
            </a:r>
            <a:endParaRPr kumimoji="0" lang="en-US" sz="3600" b="0" i="0" u="none" strike="noStrike" kern="1200" cap="all" spc="1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63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786" y="846160"/>
            <a:ext cx="9601196" cy="87345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opperplate Gothic Light" panose="020E0507020206020404" pitchFamily="34" charset="0"/>
              </a:rPr>
              <a:t>BANCATAKAFUL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997373"/>
            <a:ext cx="9991298" cy="44443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Conclusion </a:t>
            </a:r>
          </a:p>
          <a:p>
            <a:pPr algn="just"/>
            <a:endParaRPr lang="en-US" sz="2800" dirty="0" smtClean="0">
              <a:solidFill>
                <a:srgbClr val="FF0000"/>
              </a:solidFill>
            </a:endParaRP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The general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 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public needs Takaful.</a:t>
            </a:r>
          </a:p>
          <a:p>
            <a:pPr lvl="1" algn="just"/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Banca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 Takaful 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could be the best and fastest way to provide it to them.</a:t>
            </a:r>
          </a:p>
          <a:p>
            <a:pPr algn="just"/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Commercial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 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banks need additional fee based income.</a:t>
            </a:r>
          </a:p>
          <a:p>
            <a:pPr lvl="1" algn="just"/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Banca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 Takaful 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will provide this additional revenue stream.</a:t>
            </a:r>
          </a:p>
          <a:p>
            <a:pPr algn="just"/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Takaful 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companies 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need additional channels to distribute their products 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to 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large 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markets.</a:t>
            </a:r>
            <a:endParaRPr lang="en-US" sz="2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Univers 45 Light" pitchFamily="2" charset="0"/>
            </a:endParaRPr>
          </a:p>
          <a:p>
            <a:pPr lvl="1" algn="just"/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BancaTakaful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nivers 45 Light" pitchFamily="2" charset="0"/>
              </a:rPr>
              <a:t> will provide this channel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51174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3215</TotalTime>
  <Words>370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Copperplate Gothic Light</vt:lpstr>
      <vt:lpstr>Lucida Sans</vt:lpstr>
      <vt:lpstr>Univers 45 Light</vt:lpstr>
      <vt:lpstr>Retrospect</vt:lpstr>
      <vt:lpstr>PowerPoint Presentation</vt:lpstr>
      <vt:lpstr>BancaTakaful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BANCATAKAFUL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Shari’ah Compliance in Takaful</dc:title>
  <dc:creator>Khalil-ur- Rahman</dc:creator>
  <cp:lastModifiedBy>TAKAFUL INSURANCE</cp:lastModifiedBy>
  <cp:revision>114</cp:revision>
  <dcterms:created xsi:type="dcterms:W3CDTF">2017-08-05T10:27:38Z</dcterms:created>
  <dcterms:modified xsi:type="dcterms:W3CDTF">2022-03-23T08:59:49Z</dcterms:modified>
</cp:coreProperties>
</file>